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84" r:id="rId3"/>
    <p:sldId id="285" r:id="rId4"/>
    <p:sldId id="257" r:id="rId5"/>
    <p:sldId id="290" r:id="rId6"/>
    <p:sldId id="291" r:id="rId7"/>
    <p:sldId id="292" r:id="rId8"/>
    <p:sldId id="293" r:id="rId9"/>
    <p:sldId id="288" r:id="rId10"/>
    <p:sldId id="289" r:id="rId11"/>
    <p:sldId id="286" r:id="rId12"/>
    <p:sldId id="278" r:id="rId13"/>
    <p:sldId id="282" r:id="rId14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896" y="-8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95" dirty="0"/>
              <a:pPr marL="38100">
                <a:lnSpc>
                  <a:spcPct val="100000"/>
                </a:lnSpc>
                <a:spcBef>
                  <a:spcPts val="140"/>
                </a:spcBef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95" dirty="0"/>
              <a:pPr marL="38100">
                <a:lnSpc>
                  <a:spcPct val="100000"/>
                </a:lnSpc>
                <a:spcBef>
                  <a:spcPts val="140"/>
                </a:spcBef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95" dirty="0"/>
              <a:pPr marL="38100">
                <a:lnSpc>
                  <a:spcPct val="100000"/>
                </a:lnSpc>
                <a:spcBef>
                  <a:spcPts val="140"/>
                </a:spcBef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95" dirty="0"/>
              <a:pPr marL="38100">
                <a:lnSpc>
                  <a:spcPct val="100000"/>
                </a:lnSpc>
                <a:spcBef>
                  <a:spcPts val="140"/>
                </a:spcBef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02634" y="545951"/>
            <a:ext cx="3190120" cy="21868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95" dirty="0"/>
              <a:pPr marL="38100">
                <a:lnSpc>
                  <a:spcPct val="100000"/>
                </a:lnSpc>
                <a:spcBef>
                  <a:spcPts val="140"/>
                </a:spcBef>
              </a:pPr>
              <a:t>‹#›</a:t>
            </a:fld>
            <a:endParaRPr spc="9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9012" y="4698500"/>
            <a:ext cx="13126075" cy="289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347436" y="10802739"/>
            <a:ext cx="302894" cy="262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95" dirty="0"/>
              <a:pPr marL="38100">
                <a:lnSpc>
                  <a:spcPct val="100000"/>
                </a:lnSpc>
                <a:spcBef>
                  <a:spcPts val="140"/>
                </a:spcBef>
              </a:pPr>
              <a:t>‹#›</a:t>
            </a:fld>
            <a:endParaRPr spc="9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275702"/>
            <a:ext cx="20104099" cy="115850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5176" y="2940031"/>
            <a:ext cx="17073682" cy="423064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334135" marR="17780" indent="-1319530">
              <a:lnSpc>
                <a:spcPts val="10290"/>
              </a:lnSpc>
              <a:spcBef>
                <a:spcPts val="2090"/>
              </a:spcBef>
            </a:pPr>
            <a:r>
              <a:rPr lang="ru-RU" dirty="0" smtClean="0"/>
              <a:t>ЛУЧШИЙ ИССЛЕДОВАТЕЛЬСКИЙ ПРОЕКТ</a:t>
            </a:r>
            <a:endParaRPr lang="ru-RU" spc="-315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31414" y="0"/>
            <a:ext cx="4892504" cy="3356124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2693936" y="8440757"/>
            <a:ext cx="14303240" cy="103040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6600" b="1" spc="10" dirty="0" smtClean="0">
                <a:solidFill>
                  <a:schemeClr val="bg1"/>
                </a:solidFill>
                <a:latin typeface="Tahoma"/>
                <a:cs typeface="Tahoma"/>
              </a:rPr>
              <a:t>с 15 марта по 25 мая 2024 гг.</a:t>
            </a:r>
            <a:endParaRPr sz="6000" b="1" baseline="30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336614" y="725453"/>
            <a:ext cx="9159704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6600" b="1" spc="10" baseline="30000" dirty="0" smtClean="0">
                <a:solidFill>
                  <a:schemeClr val="bg1"/>
                </a:solidFill>
                <a:latin typeface="Tahoma"/>
                <a:cs typeface="Tahoma"/>
              </a:rPr>
              <a:t>КОНКУРС</a:t>
            </a:r>
            <a:endParaRPr sz="6000" b="1" baseline="30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1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  <p:grpSp>
        <p:nvGrpSpPr>
          <p:cNvPr id="3" name="object 5"/>
          <p:cNvGrpSpPr/>
          <p:nvPr/>
        </p:nvGrpSpPr>
        <p:grpSpPr>
          <a:xfrm>
            <a:off x="693672" y="3154345"/>
            <a:ext cx="14855190" cy="100965"/>
            <a:chOff x="2624702" y="5478367"/>
            <a:chExt cx="14855190" cy="100965"/>
          </a:xfrm>
        </p:grpSpPr>
        <p:sp>
          <p:nvSpPr>
            <p:cNvPr id="6" name="object 6"/>
            <p:cNvSpPr/>
            <p:nvPr/>
          </p:nvSpPr>
          <p:spPr>
            <a:xfrm>
              <a:off x="2624702" y="5528627"/>
              <a:ext cx="14765019" cy="0"/>
            </a:xfrm>
            <a:custGeom>
              <a:avLst/>
              <a:gdLst/>
              <a:ahLst/>
              <a:cxnLst/>
              <a:rect l="l" t="t" r="r" b="b"/>
              <a:pathLst>
                <a:path w="14765019">
                  <a:moveTo>
                    <a:pt x="0" y="0"/>
                  </a:moveTo>
                  <a:lnTo>
                    <a:pt x="14754179" y="0"/>
                  </a:lnTo>
                  <a:lnTo>
                    <a:pt x="1476464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378874" y="547836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403978" y="10802739"/>
            <a:ext cx="189865" cy="2622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50" spc="9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40"/>
                </a:spcBef>
              </a:pPr>
              <a:t>10</a:t>
            </a:fld>
            <a:endParaRPr sz="1450">
              <a:latin typeface="Tahoma"/>
              <a:cs typeface="Tahoma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629784" y="1158875"/>
            <a:ext cx="15365865" cy="1884747"/>
          </a:xfrm>
          <a:prstGeom prst="rect">
            <a:avLst/>
          </a:prstGeom>
        </p:spPr>
        <p:txBody>
          <a:bodyPr vert="horz" wrap="square" lIns="0" tIns="509270" rIns="0" bIns="0" rtlCol="0">
            <a:spAutoFit/>
          </a:bodyPr>
          <a:lstStyle/>
          <a:p>
            <a:pPr marL="12700" marR="22860">
              <a:lnSpc>
                <a:spcPct val="73300"/>
              </a:lnSpc>
              <a:spcBef>
                <a:spcPts val="4010"/>
              </a:spcBef>
            </a:pPr>
            <a:r>
              <a:rPr lang="ru-RU" sz="12200" spc="-325" dirty="0" smtClean="0">
                <a:solidFill>
                  <a:srgbClr val="FFFFFF"/>
                </a:solidFill>
                <a:latin typeface="Tahoma"/>
                <a:cs typeface="Tahoma"/>
              </a:rPr>
              <a:t>ЭТАПЫ</a:t>
            </a:r>
            <a:endParaRPr sz="12200" dirty="0">
              <a:latin typeface="Tahoma"/>
              <a:cs typeface="Tahoma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93672" y="4368791"/>
            <a:ext cx="17930938" cy="389273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ЭТАП </a:t>
            </a:r>
          </a:p>
          <a:p>
            <a:endParaRPr lang="ru-RU" sz="4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ИТОГОВАЯ КОНФЕРЕНЦИЯ</a:t>
            </a:r>
          </a:p>
          <a:p>
            <a:endParaRPr lang="ru-RU" sz="4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15.05.2024 г. по </a:t>
            </a:r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25.05.2024 </a:t>
            </a:r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endParaRPr lang="ru-RU" sz="4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784" y="1158875"/>
            <a:ext cx="15365865" cy="1884747"/>
          </a:xfrm>
          <a:prstGeom prst="rect">
            <a:avLst/>
          </a:prstGeom>
        </p:spPr>
        <p:txBody>
          <a:bodyPr vert="horz" wrap="square" lIns="0" tIns="509270" rIns="0" bIns="0" rtlCol="0">
            <a:spAutoFit/>
          </a:bodyPr>
          <a:lstStyle/>
          <a:p>
            <a:pPr marL="12700" marR="22860">
              <a:lnSpc>
                <a:spcPct val="73300"/>
              </a:lnSpc>
              <a:spcBef>
                <a:spcPts val="4010"/>
              </a:spcBef>
            </a:pPr>
            <a:r>
              <a:rPr lang="ru-RU" sz="12200" spc="-325" dirty="0" smtClean="0">
                <a:solidFill>
                  <a:srgbClr val="FFFFFF"/>
                </a:solidFill>
                <a:latin typeface="Tahoma"/>
                <a:cs typeface="Tahoma"/>
              </a:rPr>
              <a:t>3 ЭТАП</a:t>
            </a:r>
            <a:endParaRPr sz="12200" dirty="0">
              <a:latin typeface="Tahoma"/>
              <a:cs typeface="Tahom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622234" y="3868725"/>
            <a:ext cx="17430872" cy="19845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ИТОГОВАЯ КОНФЕРЕНЦИЯ </a:t>
            </a:r>
            <a:r>
              <a:rPr lang="ru-RU" sz="8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финалистов</a:t>
            </a:r>
            <a:endParaRPr lang="ru-RU" sz="4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4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22234" y="5726113"/>
            <a:ext cx="1565845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087438" algn="l"/>
                <a:tab pos="1397000" algn="l"/>
              </a:tabLst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 – качество доклада (не более</a:t>
            </a:r>
            <a:r>
              <a:rPr kumimoji="0" lang="ru-RU" sz="6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 минут)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087438" algn="l"/>
                <a:tab pos="1397000" algn="l"/>
              </a:tabLst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 – качество презентации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087438" algn="l"/>
                <a:tab pos="1397000" algn="l"/>
              </a:tabLst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 – ответы на вопросы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204913" algn="l"/>
                <a:tab pos="1397000" algn="l"/>
              </a:tabLst>
            </a:pPr>
            <a:r>
              <a:rPr kumimoji="0" lang="ru-RU" altLang="ko-K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charset="-127"/>
                <a:cs typeface="Times New Roman" pitchFamily="18" charset="0"/>
              </a:rPr>
              <a:t>Продолжительность доклада не более 10 минут.</a:t>
            </a:r>
            <a:endParaRPr kumimoji="0" lang="ru-RU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204913" algn="l"/>
                <a:tab pos="1397000" algn="l"/>
              </a:tabLst>
            </a:pPr>
            <a:r>
              <a:rPr kumimoji="0" lang="ru-RU" altLang="ko-K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charset="-127"/>
                <a:cs typeface="Times New Roman" pitchFamily="18" charset="0"/>
              </a:rPr>
              <a:t>Продолжительность доклада не более 10 минут.</a:t>
            </a:r>
            <a:endParaRPr kumimoji="0" lang="ru-RU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204913" algn="l"/>
                <a:tab pos="1397000" algn="l"/>
              </a:tabLst>
            </a:pPr>
            <a:r>
              <a:rPr kumimoji="0" lang="ru-RU" altLang="ko-K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charset="-127"/>
                <a:cs typeface="Times New Roman" pitchFamily="18" charset="0"/>
              </a:rPr>
              <a:t>Продолжительность доклада не более 10 минут.</a:t>
            </a:r>
            <a:endParaRPr kumimoji="0" lang="ru-RU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689" y="0"/>
            <a:ext cx="20099409" cy="11308556"/>
            <a:chOff x="4689" y="0"/>
            <a:chExt cx="20099409" cy="11308556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9" y="7852026"/>
              <a:ext cx="13405196" cy="34565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88272" y="0"/>
              <a:ext cx="6715826" cy="1130855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95" dirty="0"/>
              <a:pPr marL="38100">
                <a:lnSpc>
                  <a:spcPct val="100000"/>
                </a:lnSpc>
                <a:spcBef>
                  <a:spcPts val="140"/>
                </a:spcBef>
              </a:pPr>
              <a:t>12</a:t>
            </a:fld>
            <a:endParaRPr spc="95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6548" y="3582973"/>
            <a:ext cx="118545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err="1" smtClean="0"/>
              <a:t>konkurs</a:t>
            </a:r>
            <a:r>
              <a:rPr lang="ru-RU" sz="8000" dirty="0" smtClean="0"/>
              <a:t>-</a:t>
            </a:r>
            <a:r>
              <a:rPr lang="en-US" sz="8000" dirty="0" err="1" smtClean="0"/>
              <a:t>vgafk</a:t>
            </a:r>
            <a:r>
              <a:rPr lang="ru-RU" sz="8000" dirty="0" smtClean="0"/>
              <a:t>2024@</a:t>
            </a:r>
            <a:r>
              <a:rPr lang="en-US" sz="8000" dirty="0" smtClean="0"/>
              <a:t>mail</a:t>
            </a:r>
            <a:r>
              <a:rPr lang="ru-RU" sz="8000" dirty="0" smtClean="0"/>
              <a:t>.</a:t>
            </a:r>
            <a:r>
              <a:rPr lang="en-US" sz="8000" dirty="0" err="1" smtClean="0"/>
              <a:t>ru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2630" y="4011601"/>
            <a:ext cx="13126075" cy="5551520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334135" marR="17780" indent="-1319530">
              <a:lnSpc>
                <a:spcPts val="10290"/>
              </a:lnSpc>
              <a:spcBef>
                <a:spcPts val="2090"/>
              </a:spcBef>
            </a:pPr>
            <a:r>
              <a:rPr lang="ru-RU" spc="-120" dirty="0" smtClean="0"/>
              <a:t>КОНКУРС СТАРТУЕТ</a:t>
            </a:r>
            <a:br>
              <a:rPr lang="ru-RU" spc="-120" dirty="0" smtClean="0"/>
            </a:br>
            <a:r>
              <a:rPr lang="ru-RU" spc="-120" dirty="0" smtClean="0"/>
              <a:t> </a:t>
            </a:r>
            <a:br>
              <a:rPr lang="ru-RU" spc="-120" dirty="0" smtClean="0"/>
            </a:br>
            <a:r>
              <a:rPr lang="ru-RU" sz="14600" b="0" spc="-120" dirty="0" smtClean="0"/>
              <a:t>15</a:t>
            </a:r>
            <a:r>
              <a:rPr lang="ru-RU" spc="-120" dirty="0" smtClean="0"/>
              <a:t> марта</a:t>
            </a:r>
            <a:endParaRPr spc="-315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02634" y="545951"/>
            <a:ext cx="3190120" cy="2186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784" y="1158875"/>
            <a:ext cx="15365865" cy="1884747"/>
          </a:xfrm>
          <a:prstGeom prst="rect">
            <a:avLst/>
          </a:prstGeom>
        </p:spPr>
        <p:txBody>
          <a:bodyPr vert="horz" wrap="square" lIns="0" tIns="509270" rIns="0" bIns="0" rtlCol="0">
            <a:spAutoFit/>
          </a:bodyPr>
          <a:lstStyle/>
          <a:p>
            <a:pPr marL="12700" marR="22860">
              <a:lnSpc>
                <a:spcPct val="73300"/>
              </a:lnSpc>
              <a:spcBef>
                <a:spcPts val="4010"/>
              </a:spcBef>
            </a:pPr>
            <a:r>
              <a:rPr lang="ru-RU" sz="12200" spc="-325" dirty="0" smtClean="0">
                <a:solidFill>
                  <a:srgbClr val="FFFFFF"/>
                </a:solidFill>
                <a:latin typeface="Tahoma"/>
                <a:cs typeface="Tahoma"/>
              </a:rPr>
              <a:t>УЧАСТНИКИ</a:t>
            </a:r>
            <a:endParaRPr sz="12200" dirty="0">
              <a:latin typeface="Tahoma"/>
              <a:cs typeface="Tahom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424" y="4297353"/>
            <a:ext cx="36421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СТУДЕНТЫ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9424" y="5868989"/>
            <a:ext cx="51387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МАГИСТРАНТЫ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0862" y="7583501"/>
            <a:ext cx="42328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АСПИРАНТЫ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32214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082675" algn="l"/>
                <a:tab pos="1397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этап – оценка).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082675" algn="l"/>
                <a:tab pos="1397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этап – 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charset="-127"/>
                <a:cs typeface="Times New Roman" pitchFamily="18" charset="0"/>
              </a:rPr>
              <a:t>экспертная оценка.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784" y="1158875"/>
            <a:ext cx="15365865" cy="1884747"/>
          </a:xfrm>
          <a:prstGeom prst="rect">
            <a:avLst/>
          </a:prstGeom>
        </p:spPr>
        <p:txBody>
          <a:bodyPr vert="horz" wrap="square" lIns="0" tIns="509270" rIns="0" bIns="0" rtlCol="0">
            <a:spAutoFit/>
          </a:bodyPr>
          <a:lstStyle/>
          <a:p>
            <a:pPr marL="12700" marR="22860">
              <a:lnSpc>
                <a:spcPct val="73300"/>
              </a:lnSpc>
              <a:spcBef>
                <a:spcPts val="4010"/>
              </a:spcBef>
            </a:pPr>
            <a:r>
              <a:rPr lang="ru-RU" sz="12200" spc="-325" dirty="0" smtClean="0">
                <a:solidFill>
                  <a:srgbClr val="FFFFFF"/>
                </a:solidFill>
                <a:latin typeface="Tahoma"/>
                <a:cs typeface="Tahoma"/>
              </a:rPr>
              <a:t>НАПРАВЛЕНИЯ</a:t>
            </a:r>
            <a:endParaRPr sz="12200" dirty="0">
              <a:latin typeface="Tahoma"/>
              <a:cs typeface="Tahoma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22234" y="3797287"/>
            <a:ext cx="1707368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3970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– научный проект в области спорта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3970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– научный проект в области физического воспитания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3970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– научный проект в области адаптивной физической культуры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3970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– научный проект в области спортивного менеджмента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3970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– научный проект в сфере психолого-педагогического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13970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сопровождения физкультурно-спортивной деятельности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3672" y="3154345"/>
            <a:ext cx="14855190" cy="100965"/>
            <a:chOff x="2624702" y="5478367"/>
            <a:chExt cx="14855190" cy="100965"/>
          </a:xfrm>
        </p:grpSpPr>
        <p:sp>
          <p:nvSpPr>
            <p:cNvPr id="6" name="object 6"/>
            <p:cNvSpPr/>
            <p:nvPr/>
          </p:nvSpPr>
          <p:spPr>
            <a:xfrm>
              <a:off x="2624702" y="5528627"/>
              <a:ext cx="14765019" cy="0"/>
            </a:xfrm>
            <a:custGeom>
              <a:avLst/>
              <a:gdLst/>
              <a:ahLst/>
              <a:cxnLst/>
              <a:rect l="l" t="t" r="r" b="b"/>
              <a:pathLst>
                <a:path w="14765019">
                  <a:moveTo>
                    <a:pt x="0" y="0"/>
                  </a:moveTo>
                  <a:lnTo>
                    <a:pt x="14754179" y="0"/>
                  </a:lnTo>
                  <a:lnTo>
                    <a:pt x="1476464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378874" y="547836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403978" y="10802739"/>
            <a:ext cx="189865" cy="2622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50" spc="9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40"/>
                </a:spcBef>
              </a:pPr>
              <a:t>4</a:t>
            </a:fld>
            <a:endParaRPr sz="1450">
              <a:latin typeface="Tahoma"/>
              <a:cs typeface="Tahoma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629784" y="1158875"/>
            <a:ext cx="15365865" cy="1884747"/>
          </a:xfrm>
          <a:prstGeom prst="rect">
            <a:avLst/>
          </a:prstGeom>
        </p:spPr>
        <p:txBody>
          <a:bodyPr vert="horz" wrap="square" lIns="0" tIns="509270" rIns="0" bIns="0" rtlCol="0">
            <a:spAutoFit/>
          </a:bodyPr>
          <a:lstStyle/>
          <a:p>
            <a:pPr marL="12700" marR="22860">
              <a:lnSpc>
                <a:spcPct val="73300"/>
              </a:lnSpc>
              <a:spcBef>
                <a:spcPts val="4010"/>
              </a:spcBef>
            </a:pPr>
            <a:r>
              <a:rPr lang="ru-RU" sz="12200" spc="-325" dirty="0" smtClean="0">
                <a:solidFill>
                  <a:srgbClr val="FFFFFF"/>
                </a:solidFill>
                <a:latin typeface="Tahoma"/>
                <a:cs typeface="Tahoma"/>
              </a:rPr>
              <a:t>ЭТАПЫ</a:t>
            </a:r>
            <a:endParaRPr sz="12200" dirty="0">
              <a:latin typeface="Tahoma"/>
              <a:cs typeface="Tahom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234" y="4440229"/>
            <a:ext cx="1835284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>
                <a:solidFill>
                  <a:schemeClr val="bg1"/>
                </a:solidFill>
              </a:rPr>
              <a:t>Первый этап – оценка оригинальности текста (ранжирование работ)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solidFill>
                  <a:schemeClr val="bg1"/>
                </a:solidFill>
              </a:rPr>
              <a:t>Второй этап – экспертная оценка конкурсных работ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solidFill>
                  <a:schemeClr val="bg1"/>
                </a:solidFill>
              </a:rPr>
              <a:t>Третий этап – защита научного проекта на итоговой конференции Конкурса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  <p:grpSp>
        <p:nvGrpSpPr>
          <p:cNvPr id="3" name="object 5"/>
          <p:cNvGrpSpPr/>
          <p:nvPr/>
        </p:nvGrpSpPr>
        <p:grpSpPr>
          <a:xfrm>
            <a:off x="693672" y="3154345"/>
            <a:ext cx="14855190" cy="100965"/>
            <a:chOff x="2624702" y="5478367"/>
            <a:chExt cx="14855190" cy="100965"/>
          </a:xfrm>
        </p:grpSpPr>
        <p:sp>
          <p:nvSpPr>
            <p:cNvPr id="6" name="object 6"/>
            <p:cNvSpPr/>
            <p:nvPr/>
          </p:nvSpPr>
          <p:spPr>
            <a:xfrm>
              <a:off x="2624702" y="5528627"/>
              <a:ext cx="14765019" cy="0"/>
            </a:xfrm>
            <a:custGeom>
              <a:avLst/>
              <a:gdLst/>
              <a:ahLst/>
              <a:cxnLst/>
              <a:rect l="l" t="t" r="r" b="b"/>
              <a:pathLst>
                <a:path w="14765019">
                  <a:moveTo>
                    <a:pt x="0" y="0"/>
                  </a:moveTo>
                  <a:lnTo>
                    <a:pt x="14754179" y="0"/>
                  </a:lnTo>
                  <a:lnTo>
                    <a:pt x="1476464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378874" y="547836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403978" y="10802739"/>
            <a:ext cx="189865" cy="2622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50" spc="9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40"/>
                </a:spcBef>
              </a:pPr>
              <a:t>5</a:t>
            </a:fld>
            <a:endParaRPr sz="1450">
              <a:latin typeface="Tahoma"/>
              <a:cs typeface="Tahoma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629784" y="1158875"/>
            <a:ext cx="15365865" cy="1884747"/>
          </a:xfrm>
          <a:prstGeom prst="rect">
            <a:avLst/>
          </a:prstGeom>
        </p:spPr>
        <p:txBody>
          <a:bodyPr vert="horz" wrap="square" lIns="0" tIns="509270" rIns="0" bIns="0" rtlCol="0">
            <a:spAutoFit/>
          </a:bodyPr>
          <a:lstStyle/>
          <a:p>
            <a:pPr marL="12700" marR="22860">
              <a:lnSpc>
                <a:spcPct val="73300"/>
              </a:lnSpc>
              <a:spcBef>
                <a:spcPts val="4010"/>
              </a:spcBef>
            </a:pPr>
            <a:r>
              <a:rPr lang="ru-RU" sz="12200" spc="-325" dirty="0" smtClean="0">
                <a:solidFill>
                  <a:srgbClr val="FFFFFF"/>
                </a:solidFill>
                <a:latin typeface="Tahoma"/>
                <a:cs typeface="Tahoma"/>
              </a:rPr>
              <a:t>ЭТАПЫ</a:t>
            </a:r>
            <a:endParaRPr sz="12200" dirty="0">
              <a:latin typeface="Tahoma"/>
              <a:cs typeface="Tahoma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93672" y="4011601"/>
            <a:ext cx="19002508" cy="546239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ЭТАП </a:t>
            </a:r>
            <a:endParaRPr lang="en-US" sz="6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ПРИЕМ КОНКУРСНЫХ РАБОТ, ОЦЕНКА ОРИГИНАЛЬНОСТИ ТЕКСТА </a:t>
            </a:r>
            <a:endParaRPr lang="en-US" sz="4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15.03.2024 г. по 20.04.2024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42"/>
            <a:ext cx="20104059" cy="113085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3917" y="805754"/>
            <a:ext cx="4344035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950" spc="-110" dirty="0" smtClean="0"/>
              <a:t>1 ЭТАП</a:t>
            </a:r>
            <a:endParaRPr sz="3950"/>
          </a:p>
        </p:txBody>
      </p:sp>
      <p:sp>
        <p:nvSpPr>
          <p:cNvPr id="5" name="object 5"/>
          <p:cNvSpPr txBox="1"/>
          <p:nvPr/>
        </p:nvSpPr>
        <p:spPr>
          <a:xfrm>
            <a:off x="19403978" y="10802739"/>
            <a:ext cx="189865" cy="2622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50" spc="9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40"/>
                </a:spcBef>
              </a:pPr>
              <a:t>6</a:t>
            </a:fld>
            <a:endParaRPr sz="1450">
              <a:latin typeface="Tahoma"/>
              <a:cs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110" y="4297353"/>
            <a:ext cx="168593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Проверка оригинальности основной части текста осуществляется по </a:t>
            </a:r>
            <a:r>
              <a:rPr lang="ru-RU" sz="6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всем модулям</a:t>
            </a:r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ru-RU" sz="4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Титульный лист, содержание, библиография, приложения </a:t>
            </a:r>
          </a:p>
          <a:p>
            <a:r>
              <a:rPr lang="ru-RU" sz="7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проверяются</a:t>
            </a:r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4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7986" y="2154213"/>
            <a:ext cx="180870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Объём должен составлять </a:t>
            </a:r>
            <a:r>
              <a:rPr lang="ru-RU" sz="6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12-15</a:t>
            </a:r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страниц текста 12-м кеглем</a:t>
            </a:r>
            <a:endParaRPr lang="ru-RU" sz="4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42"/>
            <a:ext cx="20104059" cy="113085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3917" y="805754"/>
            <a:ext cx="4344035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950" spc="-110" dirty="0" smtClean="0"/>
              <a:t>1 ЭТАП</a:t>
            </a:r>
            <a:endParaRPr sz="3950"/>
          </a:p>
        </p:txBody>
      </p:sp>
      <p:sp>
        <p:nvSpPr>
          <p:cNvPr id="5" name="object 5"/>
          <p:cNvSpPr txBox="1"/>
          <p:nvPr/>
        </p:nvSpPr>
        <p:spPr>
          <a:xfrm>
            <a:off x="19403978" y="10802739"/>
            <a:ext cx="189865" cy="2622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50" spc="9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40"/>
                </a:spcBef>
              </a:pPr>
              <a:t>7</a:t>
            </a:fld>
            <a:endParaRPr sz="1450">
              <a:latin typeface="Tahoma"/>
              <a:cs typeface="Tahom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0862" y="2940031"/>
            <a:ext cx="1735943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результатам проверки конкурсные работы </a:t>
            </a:r>
            <a:r>
              <a:rPr lang="ru-RU" sz="7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РАНЖИРУЮТСЯ</a:t>
            </a:r>
            <a:r>
              <a:rPr lang="ru-RU" sz="5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ru-RU" sz="5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5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следующем этапе конкурса принимают участие </a:t>
            </a:r>
          </a:p>
          <a:p>
            <a:r>
              <a:rPr lang="ru-RU" sz="8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работ</a:t>
            </a:r>
            <a:r>
              <a:rPr lang="ru-RU" sz="5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наивысшими показателями оригинальности</a:t>
            </a:r>
            <a:endParaRPr lang="ru-RU" sz="5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42"/>
            <a:ext cx="20104059" cy="113085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3917" y="805754"/>
            <a:ext cx="4344035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950" spc="-110" dirty="0" smtClean="0"/>
              <a:t>1 ЭТАП</a:t>
            </a:r>
            <a:endParaRPr sz="3950"/>
          </a:p>
        </p:txBody>
      </p:sp>
      <p:sp>
        <p:nvSpPr>
          <p:cNvPr id="5" name="object 5"/>
          <p:cNvSpPr txBox="1"/>
          <p:nvPr/>
        </p:nvSpPr>
        <p:spPr>
          <a:xfrm>
            <a:off x="19403978" y="10802739"/>
            <a:ext cx="189865" cy="2622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50" spc="9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40"/>
                </a:spcBef>
              </a:pPr>
              <a:t>8</a:t>
            </a:fld>
            <a:endParaRPr sz="1450">
              <a:latin typeface="Tahoma"/>
              <a:cs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3738" y="2654279"/>
            <a:ext cx="14359038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Другие конкурсные работы могут участвовать в следующем этапе Конкурса </a:t>
            </a:r>
            <a:r>
              <a:rPr lang="ru-RU" sz="5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СВЕРХ ЛИМИТА</a:t>
            </a:r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если разница в показателях оригинальности не превышает </a:t>
            </a:r>
            <a:r>
              <a:rPr lang="ru-RU" sz="8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5 %</a:t>
            </a:r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показателями работы, занимающей 12 место в рейтинге</a:t>
            </a:r>
            <a:endParaRPr lang="ru-RU" sz="4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  <p:grpSp>
        <p:nvGrpSpPr>
          <p:cNvPr id="3" name="object 5"/>
          <p:cNvGrpSpPr/>
          <p:nvPr/>
        </p:nvGrpSpPr>
        <p:grpSpPr>
          <a:xfrm>
            <a:off x="693672" y="3154345"/>
            <a:ext cx="14855190" cy="100965"/>
            <a:chOff x="2624702" y="5478367"/>
            <a:chExt cx="14855190" cy="100965"/>
          </a:xfrm>
        </p:grpSpPr>
        <p:sp>
          <p:nvSpPr>
            <p:cNvPr id="6" name="object 6"/>
            <p:cNvSpPr/>
            <p:nvPr/>
          </p:nvSpPr>
          <p:spPr>
            <a:xfrm>
              <a:off x="2624702" y="5528627"/>
              <a:ext cx="14765019" cy="0"/>
            </a:xfrm>
            <a:custGeom>
              <a:avLst/>
              <a:gdLst/>
              <a:ahLst/>
              <a:cxnLst/>
              <a:rect l="l" t="t" r="r" b="b"/>
              <a:pathLst>
                <a:path w="14765019">
                  <a:moveTo>
                    <a:pt x="0" y="0"/>
                  </a:moveTo>
                  <a:lnTo>
                    <a:pt x="14754179" y="0"/>
                  </a:lnTo>
                  <a:lnTo>
                    <a:pt x="1476464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378874" y="547836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403978" y="10802739"/>
            <a:ext cx="189865" cy="2622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50" spc="9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40"/>
                </a:spcBef>
              </a:pPr>
              <a:t>9</a:t>
            </a:fld>
            <a:endParaRPr sz="1450">
              <a:latin typeface="Tahoma"/>
              <a:cs typeface="Tahoma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629784" y="1158875"/>
            <a:ext cx="15365865" cy="1884747"/>
          </a:xfrm>
          <a:prstGeom prst="rect">
            <a:avLst/>
          </a:prstGeom>
        </p:spPr>
        <p:txBody>
          <a:bodyPr vert="horz" wrap="square" lIns="0" tIns="509270" rIns="0" bIns="0" rtlCol="0">
            <a:spAutoFit/>
          </a:bodyPr>
          <a:lstStyle/>
          <a:p>
            <a:pPr marL="12700" marR="22860">
              <a:lnSpc>
                <a:spcPct val="73300"/>
              </a:lnSpc>
              <a:spcBef>
                <a:spcPts val="4010"/>
              </a:spcBef>
            </a:pPr>
            <a:r>
              <a:rPr lang="ru-RU" sz="12200" spc="-325" dirty="0" smtClean="0">
                <a:solidFill>
                  <a:srgbClr val="FFFFFF"/>
                </a:solidFill>
                <a:latin typeface="Tahoma"/>
                <a:cs typeface="Tahoma"/>
              </a:rPr>
              <a:t>ЭТАПЫ</a:t>
            </a:r>
            <a:endParaRPr sz="12200" dirty="0">
              <a:latin typeface="Tahoma"/>
              <a:cs typeface="Tahoma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93672" y="4368791"/>
            <a:ext cx="17930938" cy="389273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ЭТАП </a:t>
            </a:r>
            <a:endParaRPr lang="en-US" sz="6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ЭКСПЕРТНАЯ ОЦЕНКА КОНКУРСНЫХ РАБОТ </a:t>
            </a:r>
            <a:endParaRPr lang="en-US" sz="4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21.04.2024 г. по 10.05.2024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283</Words>
  <Application>Microsoft Office PowerPoint</Application>
  <PresentationFormat>Произвольный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ЛУЧШИЙ ИССЛЕДОВАТЕЛЬСКИЙ ПРОЕКТ</vt:lpstr>
      <vt:lpstr>Слайд 2</vt:lpstr>
      <vt:lpstr>Слайд 3</vt:lpstr>
      <vt:lpstr>Слайд 4</vt:lpstr>
      <vt:lpstr>Слайд 5</vt:lpstr>
      <vt:lpstr>1 ЭТАП</vt:lpstr>
      <vt:lpstr>1 ЭТАП</vt:lpstr>
      <vt:lpstr>1 ЭТАП</vt:lpstr>
      <vt:lpstr>Слайд 9</vt:lpstr>
      <vt:lpstr>Слайд 10</vt:lpstr>
      <vt:lpstr>Слайд 11</vt:lpstr>
      <vt:lpstr>Слайд 12</vt:lpstr>
      <vt:lpstr>КОНКУРС СТАРТУЕТ   15 марта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X_13.12.2022</dc:title>
  <dc:creator>нр</dc:creator>
  <cp:lastModifiedBy>User</cp:lastModifiedBy>
  <cp:revision>17</cp:revision>
  <dcterms:created xsi:type="dcterms:W3CDTF">2023-02-06T19:22:39Z</dcterms:created>
  <dcterms:modified xsi:type="dcterms:W3CDTF">2024-03-06T09:58:06Z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2022-12-13T00:00:00Z</vt:filetime>
  </property>
  <property fmtid="{D5CDD505-2E9C-101B-9397-08002B2CF9AE}" pid="3" name="Creator">
    <vt:lpwstr>Keynote</vt:lpwstr>
  </property>
  <property fmtid="{D5CDD505-2E9C-101B-9397-08002B2CF9AE}" pid="4" name="LastSaved">
    <vt:filetime>2023-02-06T00:00:00Z</vt:filetime>
  </property>
</Properties>
</file>